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7" r:id="rId9"/>
    <p:sldId id="262" r:id="rId10"/>
    <p:sldId id="271" r:id="rId11"/>
    <p:sldId id="263" r:id="rId12"/>
    <p:sldId id="264" r:id="rId13"/>
    <p:sldId id="265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156" y="8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4B90-5F3D-4E50-A2ED-FAC59CAA5D3F}" type="datetimeFigureOut">
              <a:rPr lang="nl-NL" smtClean="0"/>
              <a:t>23-11-2016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5748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4B90-5F3D-4E50-A2ED-FAC59CAA5D3F}" type="datetimeFigureOut">
              <a:rPr lang="nl-NL" smtClean="0"/>
              <a:t>23-11-2016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8254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4B90-5F3D-4E50-A2ED-FAC59CAA5D3F}" type="datetimeFigureOut">
              <a:rPr lang="nl-NL" smtClean="0"/>
              <a:t>23-11-2016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4447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4B90-5F3D-4E50-A2ED-FAC59CAA5D3F}" type="datetimeFigureOut">
              <a:rPr lang="nl-NL" smtClean="0"/>
              <a:t>23-11-2016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0102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4B90-5F3D-4E50-A2ED-FAC59CAA5D3F}" type="datetimeFigureOut">
              <a:rPr lang="nl-NL" smtClean="0"/>
              <a:t>23-11-2016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6469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4B90-5F3D-4E50-A2ED-FAC59CAA5D3F}" type="datetimeFigureOut">
              <a:rPr lang="nl-NL" smtClean="0"/>
              <a:t>23-11-2016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6682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4B90-5F3D-4E50-A2ED-FAC59CAA5D3F}" type="datetimeFigureOut">
              <a:rPr lang="nl-NL" smtClean="0"/>
              <a:t>23-11-2016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0117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4B90-5F3D-4E50-A2ED-FAC59CAA5D3F}" type="datetimeFigureOut">
              <a:rPr lang="nl-NL" smtClean="0"/>
              <a:t>23-11-2016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3080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4B90-5F3D-4E50-A2ED-FAC59CAA5D3F}" type="datetimeFigureOut">
              <a:rPr lang="nl-NL" smtClean="0"/>
              <a:t>23-11-2016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746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4B90-5F3D-4E50-A2ED-FAC59CAA5D3F}" type="datetimeFigureOut">
              <a:rPr lang="nl-NL" smtClean="0"/>
              <a:t>23-11-2016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4517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4B90-5F3D-4E50-A2ED-FAC59CAA5D3F}" type="datetimeFigureOut">
              <a:rPr lang="nl-NL" smtClean="0"/>
              <a:t>23-11-2016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3913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E4B90-5F3D-4E50-A2ED-FAC59CAA5D3F}" type="datetimeFigureOut">
              <a:rPr lang="nl-NL" smtClean="0"/>
              <a:t>23-11-2016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636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ameldreumelheerewaarden.nl/" TargetMode="External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2267744" cy="125562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5"/>
          <a:stretch/>
        </p:blipFill>
        <p:spPr>
          <a:xfrm>
            <a:off x="-27618" y="1819921"/>
            <a:ext cx="9171618" cy="435252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238614"/>
            <a:ext cx="1234076" cy="56521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938007"/>
            <a:ext cx="1806835" cy="11292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38614"/>
            <a:ext cx="792088" cy="52805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6300192" y="1141574"/>
            <a:ext cx="4279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tx2"/>
                </a:solidFill>
              </a:rPr>
              <a:t>WELKOM</a:t>
            </a:r>
            <a:endParaRPr lang="nl-NL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7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2267744" cy="125562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238614"/>
            <a:ext cx="1234076" cy="56521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938007"/>
            <a:ext cx="1806835" cy="11292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38614"/>
            <a:ext cx="792088" cy="52805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635896" y="1170585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chemeClr val="tx2"/>
                </a:solidFill>
              </a:rPr>
              <a:t>NATUURLIJK GRASLAND</a:t>
            </a:r>
            <a:endParaRPr lang="nl-NL" sz="3200" dirty="0">
              <a:solidFill>
                <a:schemeClr val="tx2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294"/>
            <a:ext cx="9144000" cy="4613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428"/>
            <a:ext cx="9144000" cy="7103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9460"/>
            <a:ext cx="9144000" cy="500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5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2267744" cy="125562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238614"/>
            <a:ext cx="1234076" cy="56521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938007"/>
            <a:ext cx="1806835" cy="11292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38614"/>
            <a:ext cx="792088" cy="52805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7030136" y="1132063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chemeClr val="tx2"/>
                </a:solidFill>
              </a:rPr>
              <a:t>OOIBOS</a:t>
            </a:r>
            <a:endParaRPr lang="nl-NL" sz="3200" dirty="0">
              <a:solidFill>
                <a:schemeClr val="tx2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294"/>
            <a:ext cx="9144000" cy="4613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428"/>
            <a:ext cx="9144000" cy="7103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7"/>
          <a:stretch/>
        </p:blipFill>
        <p:spPr>
          <a:xfrm>
            <a:off x="0" y="1849461"/>
            <a:ext cx="9144000" cy="500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2267744" cy="125562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238614"/>
            <a:ext cx="1234076" cy="56521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938007"/>
            <a:ext cx="1806835" cy="11292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38614"/>
            <a:ext cx="792088" cy="52805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6792941" y="1040179"/>
            <a:ext cx="2284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chemeClr val="tx2"/>
                </a:solidFill>
              </a:rPr>
              <a:t>PROCES</a:t>
            </a:r>
            <a:endParaRPr lang="nl-NL" sz="3200" dirty="0">
              <a:solidFill>
                <a:schemeClr val="tx2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294"/>
            <a:ext cx="9144000" cy="4613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428"/>
            <a:ext cx="9144000" cy="71032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395536" y="2060848"/>
            <a:ext cx="43204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Opstellen ontwerp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Milieueffectrapport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Toekomstig beheer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Ruimtelijke inpassing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Vergunningen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Grondverwerving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Realisatie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2" r="1677"/>
          <a:stretch/>
        </p:blipFill>
        <p:spPr>
          <a:xfrm>
            <a:off x="4900480" y="2017280"/>
            <a:ext cx="4139354" cy="409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6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2267744" cy="125562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238614"/>
            <a:ext cx="1234076" cy="56521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938007"/>
            <a:ext cx="1806835" cy="11292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38614"/>
            <a:ext cx="792088" cy="52805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6372200" y="1071287"/>
            <a:ext cx="3136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chemeClr val="tx2"/>
                </a:solidFill>
              </a:rPr>
              <a:t>PLANNING</a:t>
            </a:r>
            <a:endParaRPr lang="nl-NL" sz="3200" dirty="0">
              <a:solidFill>
                <a:schemeClr val="tx2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294"/>
            <a:ext cx="9144000" cy="4613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428"/>
            <a:ext cx="9144000" cy="71032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395536" y="2060848"/>
            <a:ext cx="7056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chemeClr val="tx2"/>
                </a:solidFill>
              </a:rPr>
              <a:t>Fase 1</a:t>
            </a:r>
          </a:p>
          <a:p>
            <a:pPr lvl="1"/>
            <a:r>
              <a:rPr lang="nl-NL" sz="2000" dirty="0" smtClean="0">
                <a:solidFill>
                  <a:schemeClr val="tx2"/>
                </a:solidFill>
              </a:rPr>
              <a:t>	-verkenning haalbaar plan medio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chemeClr val="tx2"/>
                </a:solidFill>
              </a:rPr>
              <a:t>Fase 2</a:t>
            </a:r>
          </a:p>
          <a:p>
            <a:r>
              <a:rPr lang="nl-NL" sz="2000" dirty="0" smtClean="0">
                <a:solidFill>
                  <a:schemeClr val="tx2"/>
                </a:solidFill>
              </a:rPr>
              <a:t>	-planuitwerking t/m eind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chemeClr val="tx2"/>
                </a:solidFill>
              </a:rPr>
              <a:t>Fase 3</a:t>
            </a:r>
          </a:p>
          <a:p>
            <a:pPr lvl="1"/>
            <a:r>
              <a:rPr lang="nl-NL" sz="2000" dirty="0" smtClean="0">
                <a:solidFill>
                  <a:schemeClr val="tx2"/>
                </a:solidFill>
              </a:rPr>
              <a:t>	-realisatie vanaf medio 2020 tot eind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63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2267744" cy="125562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238614"/>
            <a:ext cx="1234076" cy="56521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938007"/>
            <a:ext cx="1806835" cy="11292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38614"/>
            <a:ext cx="792088" cy="52805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294"/>
            <a:ext cx="9144000" cy="4613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428"/>
            <a:ext cx="9144000" cy="71032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395536" y="2060848"/>
            <a:ext cx="432048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chemeClr val="tx2"/>
                </a:solidFill>
              </a:rPr>
              <a:t>Start</a:t>
            </a:r>
            <a:endParaRPr lang="nl-NL" sz="2000" dirty="0">
              <a:solidFill>
                <a:schemeClr val="tx2"/>
              </a:solidFill>
            </a:endParaRPr>
          </a:p>
          <a:p>
            <a:r>
              <a:rPr lang="nl-NL" sz="1600" b="1" dirty="0" smtClean="0">
                <a:solidFill>
                  <a:schemeClr val="tx2"/>
                </a:solidFill>
              </a:rPr>
              <a:t>Notitie Reikwijdte en Detailniveau</a:t>
            </a:r>
          </a:p>
          <a:p>
            <a:endParaRPr lang="nl-NL" sz="1600" b="1" dirty="0" smtClean="0">
              <a:solidFill>
                <a:schemeClr val="tx2"/>
              </a:solidFill>
            </a:endParaRPr>
          </a:p>
          <a:p>
            <a:r>
              <a:rPr lang="nl-NL" sz="1600" dirty="0" smtClean="0">
                <a:solidFill>
                  <a:schemeClr val="tx2"/>
                </a:solidFill>
              </a:rPr>
              <a:t>-aanleiding</a:t>
            </a:r>
          </a:p>
          <a:p>
            <a:r>
              <a:rPr lang="nl-NL" sz="1600" dirty="0" smtClean="0">
                <a:solidFill>
                  <a:schemeClr val="tx2"/>
                </a:solidFill>
              </a:rPr>
              <a:t> </a:t>
            </a:r>
          </a:p>
          <a:p>
            <a:r>
              <a:rPr lang="nl-NL" sz="1600" dirty="0" smtClean="0">
                <a:solidFill>
                  <a:schemeClr val="tx2"/>
                </a:solidFill>
              </a:rPr>
              <a:t>-doelstellingen</a:t>
            </a:r>
          </a:p>
          <a:p>
            <a:endParaRPr lang="nl-NL" sz="1600" dirty="0">
              <a:solidFill>
                <a:schemeClr val="tx2"/>
              </a:solidFill>
            </a:endParaRPr>
          </a:p>
          <a:p>
            <a:r>
              <a:rPr lang="nl-NL" sz="1600" dirty="0" smtClean="0">
                <a:solidFill>
                  <a:schemeClr val="tx2"/>
                </a:solidFill>
              </a:rPr>
              <a:t>-te onderzoeken alternatieven</a:t>
            </a:r>
          </a:p>
          <a:p>
            <a:endParaRPr lang="nl-NL" sz="1600" dirty="0">
              <a:solidFill>
                <a:schemeClr val="tx2"/>
              </a:solidFill>
            </a:endParaRPr>
          </a:p>
          <a:p>
            <a:r>
              <a:rPr lang="nl-NL" sz="1600" dirty="0" smtClean="0">
                <a:solidFill>
                  <a:schemeClr val="tx2"/>
                </a:solidFill>
              </a:rPr>
              <a:t>-welke milieueffecten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r="20719"/>
          <a:stretch/>
        </p:blipFill>
        <p:spPr>
          <a:xfrm>
            <a:off x="4878515" y="1917029"/>
            <a:ext cx="4095583" cy="4113387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6372200" y="1071287"/>
            <a:ext cx="3136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chemeClr val="tx2"/>
                </a:solidFill>
              </a:rPr>
              <a:t>PLANNING</a:t>
            </a:r>
            <a:endParaRPr lang="nl-NL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2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2267744" cy="125562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238614"/>
            <a:ext cx="1234076" cy="56521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938007"/>
            <a:ext cx="1806835" cy="11292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38614"/>
            <a:ext cx="792088" cy="52805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294"/>
            <a:ext cx="9144000" cy="4613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428"/>
            <a:ext cx="9144000" cy="71032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395536" y="2060848"/>
            <a:ext cx="43204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Startpunt verkenning / uitgangspunten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Planvoorbereiding: wat wilt u ons meegeven? Met welke signalen moeten we rekening houden?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Februari 2017 inloopavond + formele inspraak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r="8369"/>
          <a:stretch/>
        </p:blipFill>
        <p:spPr>
          <a:xfrm>
            <a:off x="4855107" y="2054194"/>
            <a:ext cx="4181389" cy="4086466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5899703" y="1071286"/>
            <a:ext cx="3136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chemeClr val="tx2"/>
                </a:solidFill>
              </a:rPr>
              <a:t>UW INBRENG</a:t>
            </a:r>
            <a:endParaRPr lang="nl-NL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2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2267744" cy="125562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238614"/>
            <a:ext cx="1234076" cy="56521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938007"/>
            <a:ext cx="1806835" cy="11292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38614"/>
            <a:ext cx="792088" cy="52805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294"/>
            <a:ext cx="9144000" cy="4613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428"/>
            <a:ext cx="9144000" cy="71032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395536" y="2060848"/>
            <a:ext cx="82449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chemeClr val="tx2"/>
                </a:solidFill>
              </a:rPr>
              <a:t>DANK VOOR UW AANDACHT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chemeClr val="tx2"/>
                </a:solidFill>
              </a:rPr>
              <a:t>Vragen aan deskundigen en op thema op deze informatiemarkt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chemeClr val="tx2"/>
                </a:solidFill>
                <a:hlinkClick r:id="rId8"/>
              </a:rPr>
              <a:t>www.wameldreumelheerewaarden.nl</a:t>
            </a:r>
            <a:endParaRPr lang="nl-NL" sz="2000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chemeClr val="tx2"/>
                </a:solidFill>
              </a:rPr>
              <a:t>Digitale nieuwsbrief / aanmelden via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chemeClr val="tx2"/>
                </a:solidFill>
              </a:rPr>
              <a:t>Vragen via uwdh@gelderland.nl</a:t>
            </a:r>
            <a:endParaRPr lang="nl-NL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577141" y="1071287"/>
            <a:ext cx="3568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chemeClr val="tx2"/>
                </a:solidFill>
              </a:rPr>
              <a:t>OP DE HOOGTE</a:t>
            </a:r>
            <a:endParaRPr lang="nl-NL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2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2267744" cy="125562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238614"/>
            <a:ext cx="1234076" cy="56521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938007"/>
            <a:ext cx="1806835" cy="11292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38614"/>
            <a:ext cx="792088" cy="52805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6896508" y="1145247"/>
            <a:ext cx="4279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chemeClr val="tx2"/>
                </a:solidFill>
              </a:rPr>
              <a:t>INHOUD</a:t>
            </a:r>
            <a:endParaRPr lang="nl-NL" sz="3200" dirty="0">
              <a:solidFill>
                <a:schemeClr val="tx2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294"/>
            <a:ext cx="9144000" cy="4613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428"/>
            <a:ext cx="9144000" cy="7103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6" r="19155"/>
          <a:stretch/>
        </p:blipFill>
        <p:spPr>
          <a:xfrm>
            <a:off x="4935984" y="2060848"/>
            <a:ext cx="4096574" cy="4007771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95536" y="2060848"/>
            <a:ext cx="43204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Historie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Waarom natuurontwikkeling?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Onze natuurdoelen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Proces en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Uw inbreng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Op de hoogte blijven</a:t>
            </a:r>
            <a:endParaRPr lang="nl-NL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1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2267744" cy="125562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238614"/>
            <a:ext cx="1234076" cy="56521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938007"/>
            <a:ext cx="1806835" cy="11292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38614"/>
            <a:ext cx="792088" cy="52805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6588224" y="1130249"/>
            <a:ext cx="4279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chemeClr val="tx2"/>
                </a:solidFill>
              </a:rPr>
              <a:t>WAAROM?</a:t>
            </a:r>
            <a:endParaRPr lang="nl-NL" sz="3200" dirty="0">
              <a:solidFill>
                <a:schemeClr val="tx2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294"/>
            <a:ext cx="9144000" cy="4613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428"/>
            <a:ext cx="9144000" cy="7103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7" r="19105"/>
          <a:stretch/>
        </p:blipFill>
        <p:spPr>
          <a:xfrm>
            <a:off x="4932040" y="2147898"/>
            <a:ext cx="4104456" cy="3973481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395536" y="2060848"/>
            <a:ext cx="4320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Nadere Uitwerking Rivierengebied (NURG)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Natura 2000 / </a:t>
            </a:r>
          </a:p>
          <a:p>
            <a:r>
              <a:rPr lang="nl-NL" sz="2000" dirty="0" smtClean="0">
                <a:solidFill>
                  <a:schemeClr val="tx2"/>
                </a:solidFill>
              </a:rPr>
              <a:t>   Gelders Natuurnetwerk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Kaderrichtlijn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4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2267744" cy="125562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238614"/>
            <a:ext cx="1234076" cy="56521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938007"/>
            <a:ext cx="1806835" cy="11292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38614"/>
            <a:ext cx="792088" cy="52805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294"/>
            <a:ext cx="9144000" cy="4613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428"/>
            <a:ext cx="9144000" cy="71032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395536" y="2060848"/>
            <a:ext cx="43204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3 opgaven in 1 gebied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Preverkenning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Conclusie: samenwerken aan riviernatuur!</a:t>
            </a:r>
          </a:p>
          <a:p>
            <a:r>
              <a:rPr lang="nl-NL" sz="2000" dirty="0" smtClean="0">
                <a:solidFill>
                  <a:schemeClr val="tx2"/>
                </a:solidFill>
              </a:rPr>
              <a:t>	-integrale visie op 	inrichting, onderhoud en 	beheer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3" r="18777"/>
          <a:stretch/>
        </p:blipFill>
        <p:spPr>
          <a:xfrm>
            <a:off x="4860033" y="1949465"/>
            <a:ext cx="4176464" cy="407186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6588224" y="1130249"/>
            <a:ext cx="4279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chemeClr val="tx2"/>
                </a:solidFill>
              </a:rPr>
              <a:t>WAAROM?</a:t>
            </a:r>
            <a:endParaRPr lang="nl-NL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2267744" cy="125562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238614"/>
            <a:ext cx="1234076" cy="56521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938007"/>
            <a:ext cx="1806835" cy="11292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38614"/>
            <a:ext cx="792088" cy="52805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292080" y="1106058"/>
            <a:ext cx="4568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chemeClr val="tx2"/>
                </a:solidFill>
              </a:rPr>
              <a:t>NATUURDOELEN</a:t>
            </a:r>
            <a:endParaRPr lang="nl-NL" sz="3200" dirty="0">
              <a:solidFill>
                <a:schemeClr val="tx2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294"/>
            <a:ext cx="9144000" cy="4613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428"/>
            <a:ext cx="9144000" cy="71032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395536" y="2060848"/>
            <a:ext cx="43204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Schoon en gezond water om het leefgebied van vissen en andere waterdieren te verbeteren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Verbinden van natuurgebieden om het leefgebied van zoogdieren, reptielen, vogels en plantensoorten te verbeteren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Waterstandsdaling is hier geen doel!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 smtClean="0">
              <a:solidFill>
                <a:schemeClr val="tx2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3" r="8276"/>
          <a:stretch/>
        </p:blipFill>
        <p:spPr>
          <a:xfrm>
            <a:off x="4904914" y="2060848"/>
            <a:ext cx="4092618" cy="387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7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2267744" cy="125562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238614"/>
            <a:ext cx="1234076" cy="56521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938007"/>
            <a:ext cx="1806835" cy="11292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38614"/>
            <a:ext cx="792088" cy="52805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692126" y="1147519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chemeClr val="tx2"/>
                </a:solidFill>
              </a:rPr>
              <a:t>NEVENGEUL/STRANGEN</a:t>
            </a:r>
            <a:endParaRPr lang="nl-NL" sz="3200" dirty="0">
              <a:solidFill>
                <a:schemeClr val="tx2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294"/>
            <a:ext cx="9144000" cy="4613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428"/>
            <a:ext cx="9144000" cy="7103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7"/>
          <a:stretch/>
        </p:blipFill>
        <p:spPr>
          <a:xfrm>
            <a:off x="7396" y="1849460"/>
            <a:ext cx="9129207" cy="496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0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2267744" cy="125562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238614"/>
            <a:ext cx="1234076" cy="56521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938007"/>
            <a:ext cx="1806835" cy="11292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38614"/>
            <a:ext cx="792088" cy="52805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707904" y="1158695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chemeClr val="tx2"/>
                </a:solidFill>
              </a:rPr>
              <a:t>NEVENGEUL/STRANGEN</a:t>
            </a:r>
            <a:endParaRPr lang="nl-NL" sz="3200" dirty="0">
              <a:solidFill>
                <a:schemeClr val="tx2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294"/>
            <a:ext cx="9144000" cy="4613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428"/>
            <a:ext cx="9144000" cy="7103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6"/>
          <a:stretch/>
        </p:blipFill>
        <p:spPr>
          <a:xfrm>
            <a:off x="0" y="1833916"/>
            <a:ext cx="9165704" cy="502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4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2267744" cy="125562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238614"/>
            <a:ext cx="1234076" cy="56521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938007"/>
            <a:ext cx="1806835" cy="11292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38614"/>
            <a:ext cx="792088" cy="52805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707904" y="1147518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chemeClr val="tx2"/>
                </a:solidFill>
              </a:rPr>
              <a:t>NEVENGEUL/STRANGEN</a:t>
            </a:r>
            <a:endParaRPr lang="nl-NL" sz="3200" dirty="0">
              <a:solidFill>
                <a:schemeClr val="tx2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294"/>
            <a:ext cx="9144000" cy="4613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428"/>
            <a:ext cx="9144000" cy="7103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49460"/>
            <a:ext cx="9144000" cy="504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6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2267744" cy="125562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238614"/>
            <a:ext cx="1234076" cy="56521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938007"/>
            <a:ext cx="1806835" cy="11292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38614"/>
            <a:ext cx="792088" cy="52805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635896" y="1170585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chemeClr val="tx2"/>
                </a:solidFill>
              </a:rPr>
              <a:t>NATUURLIJK GRASLAND</a:t>
            </a:r>
            <a:endParaRPr lang="nl-NL" sz="3200" dirty="0">
              <a:solidFill>
                <a:schemeClr val="tx2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294"/>
            <a:ext cx="9144000" cy="4613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428"/>
            <a:ext cx="9144000" cy="7103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1092"/>
            <a:ext cx="9144000" cy="505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9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Rijkswaterstaat">
      <a:dk1>
        <a:srgbClr val="007BC7"/>
      </a:dk1>
      <a:lt1>
        <a:sysClr val="window" lastClr="FFFFFF"/>
      </a:lt1>
      <a:dk2>
        <a:srgbClr val="000000"/>
      </a:dk2>
      <a:lt2>
        <a:srgbClr val="F9E11E"/>
      </a:lt2>
      <a:accent1>
        <a:srgbClr val="F9E11E"/>
      </a:accent1>
      <a:accent2>
        <a:srgbClr val="007BC7"/>
      </a:accent2>
      <a:accent3>
        <a:srgbClr val="D52B1E"/>
      </a:accent3>
      <a:accent4>
        <a:srgbClr val="8FCAE7"/>
      </a:accent4>
      <a:accent5>
        <a:srgbClr val="39870C"/>
      </a:accent5>
      <a:accent6>
        <a:srgbClr val="FFB612"/>
      </a:accent6>
      <a:hlink>
        <a:srgbClr val="007BC7"/>
      </a:hlink>
      <a:folHlink>
        <a:srgbClr val="A90061"/>
      </a:folHlink>
    </a:clrScheme>
    <a:fontScheme name="Rijkswaterstaa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Rijkshuisstijl Geel">
      <a:srgbClr val="F9E11E"/>
    </a:custClr>
    <a:custClr name="Rijkshuisstijl Donkergeel">
      <a:srgbClr val="FFB612"/>
    </a:custClr>
    <a:custClr name="Rijkshuisstijl Oranje">
      <a:srgbClr val="E17000"/>
    </a:custClr>
    <a:custClr name="Rijkshuisstijl Rood">
      <a:srgbClr val="D52B1E"/>
    </a:custClr>
    <a:custClr name="Rijkshuisstijl Robijnrood">
      <a:srgbClr val="CA005D"/>
    </a:custClr>
    <a:custClr name="Rijkshuisstijl Roze">
      <a:srgbClr val="F092CD"/>
    </a:custClr>
    <a:custClr name="Rijkshuisstijl Violet">
      <a:srgbClr val="A90061"/>
    </a:custClr>
    <a:custClr name="Rijkshuisstijl Paars">
      <a:srgbClr val="42145F"/>
    </a:custClr>
    <a:custClr name="Rijkshuisstijl Lichtblauw">
      <a:srgbClr val="8FCAE7"/>
    </a:custClr>
    <a:custClr name="Rijkshuisstijl Hemelblauw">
      <a:srgbClr val="007BC7"/>
    </a:custClr>
    <a:custClr name="Rijkshuisstijl Mintgroen">
      <a:srgbClr val="76D2B6"/>
    </a:custClr>
    <a:custClr name="Rijkshuisstijl Groen">
      <a:srgbClr val="39870C"/>
    </a:custClr>
    <a:custClr name="Rijkshuisstijl Mosgroen">
      <a:srgbClr val="777C00"/>
    </a:custClr>
    <a:custClr name="Rijkshuisstijl Donkergroen">
      <a:srgbClr val="275937"/>
    </a:custClr>
    <a:custClr name="Rijkshuisstijl Donkerbruin">
      <a:srgbClr val="673327"/>
    </a:custClr>
    <a:custClr name="Rijkshuisstijl Bruin">
      <a:srgbClr val="94710A"/>
    </a:custClr>
  </a:custClr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134</TotalTime>
  <Words>178</Words>
  <Application>Microsoft Office PowerPoint</Application>
  <PresentationFormat>Diavoorstelling (4:3)</PresentationFormat>
  <Paragraphs>89</Paragraphs>
  <Slides>16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7" baseType="lpstr">
      <vt:lpstr>Blank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Rijkswaterstaat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Oosten, Jessica (ON)</dc:creator>
  <cp:lastModifiedBy>Oosten, Jessica (ON)</cp:lastModifiedBy>
  <cp:revision>15</cp:revision>
  <dcterms:created xsi:type="dcterms:W3CDTF">2016-11-16T13:37:08Z</dcterms:created>
  <dcterms:modified xsi:type="dcterms:W3CDTF">2016-11-23T14:48:25Z</dcterms:modified>
</cp:coreProperties>
</file>